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30"/>
  </p:notesMasterIdLst>
  <p:sldIdLst>
    <p:sldId id="256" r:id="rId2"/>
    <p:sldId id="257" r:id="rId3"/>
    <p:sldId id="280" r:id="rId4"/>
    <p:sldId id="279" r:id="rId5"/>
    <p:sldId id="258" r:id="rId6"/>
    <p:sldId id="259" r:id="rId7"/>
    <p:sldId id="260" r:id="rId8"/>
    <p:sldId id="264" r:id="rId9"/>
    <p:sldId id="265" r:id="rId10"/>
    <p:sldId id="261" r:id="rId11"/>
    <p:sldId id="262" r:id="rId12"/>
    <p:sldId id="263" r:id="rId13"/>
    <p:sldId id="266" r:id="rId14"/>
    <p:sldId id="267" r:id="rId15"/>
    <p:sldId id="268" r:id="rId16"/>
    <p:sldId id="283" r:id="rId17"/>
    <p:sldId id="269" r:id="rId18"/>
    <p:sldId id="276" r:id="rId19"/>
    <p:sldId id="277" r:id="rId20"/>
    <p:sldId id="270" r:id="rId21"/>
    <p:sldId id="281" r:id="rId22"/>
    <p:sldId id="271" r:id="rId23"/>
    <p:sldId id="272" r:id="rId24"/>
    <p:sldId id="282" r:id="rId25"/>
    <p:sldId id="284" r:id="rId26"/>
    <p:sldId id="285" r:id="rId27"/>
    <p:sldId id="273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3"/>
    <p:restoredTop sz="94690"/>
  </p:normalViewPr>
  <p:slideViewPr>
    <p:cSldViewPr snapToGrid="0" snapToObjects="1">
      <p:cViewPr varScale="1">
        <p:scale>
          <a:sx n="155" d="100"/>
          <a:sy n="155" d="100"/>
        </p:scale>
        <p:origin x="1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2A568-175E-504F-9202-CAC775104D51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21BC7-4554-434B-BB74-2F45E3DCC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8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F4A4-7194-6744-86F3-4FC513ED3EA9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95496"/>
            <a:ext cx="2743200" cy="365125"/>
          </a:xfrm>
        </p:spPr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BBBE-8E23-D645-8123-5C7132862D87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1BC-17EF-CC40-9D16-628BA1BD70FD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48929-24F6-A948-B352-FE017EDB9E41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6A12E-064F-4D44-9D67-D0B861EEC650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B280-9AD2-6447-BFA7-AF9191CDC7D6}" type="datetime1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FDFE8-3B30-2548-946D-245DA1294FFA}" type="datetime1">
              <a:rPr lang="en-US" smtClean="0"/>
              <a:t>8/28/19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8FC60-C003-2F45-9A39-0C9AC201CB79}" type="datetime1">
              <a:rPr lang="en-US" smtClean="0"/>
              <a:t>8/28/19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8353-A1D2-9E46-A8F5-339AE29EF0AB}" type="datetime1">
              <a:rPr lang="en-US" smtClean="0"/>
              <a:t>8/28/19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07CE3-7EF6-4747-B1B9-F6C24B63A076}" type="datetime1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96FE-2330-F04A-8DC0-1AAD201D18A9}" type="datetime1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F57AA-5DFF-3C47-8DE9-C3224968838E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3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A10246D-FEB3-1D4B-ACB6-5DDB13D5E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6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</a:t>
            </a:r>
            <a:r>
              <a:rPr lang="en-US">
                <a:solidFill>
                  <a:srgbClr val="FFFFFF"/>
                </a:solidFill>
                <a:latin typeface="Courier" pitchFamily="2" charset="0"/>
              </a:rPr>
              <a:t>Make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Prof. Darrell Long</a:t>
            </a:r>
          </a:p>
          <a:p>
            <a:r>
              <a:rPr lang="en-US">
                <a:solidFill>
                  <a:srgbClr val="FFFFFF"/>
                </a:solidFill>
              </a:rPr>
              <a:t>CSE 13S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D02657E-EBB0-6D4A-A401-41C92849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5E2E39C-D0E1-EC47-91C3-2E90C5BD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CC0569-38BB-4E42-AC2B-045AFF395537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21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48A740BC-A0AA-45E0-B899-2AE9C6FE1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What’s a dependency?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B874EF51-C858-4BB9-97C3-D17755787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/>
              <a:t>Either a target or a filename (this includes source and header files)</a:t>
            </a:r>
          </a:p>
          <a:p>
            <a:r>
              <a:rPr lang="en-US" sz="2000"/>
              <a:t>If a rule has a dependency that has been modified or if its target doesn’t exist, make tries to fill in the dependency by executing the rule with the dependency name</a:t>
            </a:r>
          </a:p>
          <a:p>
            <a:r>
              <a:rPr lang="en-US" sz="2000"/>
              <a:t>Else if the dependency hasn’t been modified or if its target already exists, make doesn’t execute the rule to make the dependency</a:t>
            </a:r>
          </a:p>
          <a:p>
            <a:r>
              <a:rPr lang="en-US" sz="2000"/>
              <a:t>The above two points illustrate how make tries to be efficient; don’t make something that is already up-to-date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D514A48-49EE-B24A-AE4E-919071E30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04A6CE6-24AB-2440-8E55-CF884012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8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48A740BC-A0AA-45E0-B899-2AE9C6FE1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What’s a command?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B874EF51-C858-4BB9-97C3-D17755787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/>
              <a:t>An action to be executed</a:t>
            </a:r>
          </a:p>
          <a:p>
            <a:r>
              <a:rPr lang="en-US" sz="2000"/>
              <a:t>Can generally use shell scripting commands (think bash commands)</a:t>
            </a:r>
          </a:p>
          <a:p>
            <a:r>
              <a:rPr lang="en-US" sz="2000"/>
              <a:t>A rule can have more than one command, each on its own line</a:t>
            </a:r>
          </a:p>
          <a:p>
            <a:r>
              <a:rPr lang="en-US" sz="2000"/>
              <a:t>Must have a tab character in front of entire command (GNU Make does now support custom recipe prefixes if you really don’t want to use a tab character</a:t>
            </a:r>
            <a:r>
              <a:rPr lang="mr-IN" sz="2000"/>
              <a:t>…</a:t>
            </a:r>
            <a:r>
              <a:rPr lang="en-US" sz="200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FCF5272-2482-3844-95FA-AC2CA3A1B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0AF6713-73C2-7B4C-AF39-A4BFE326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61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48A740BC-A0AA-45E0-B899-2AE9C6FE1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Variables in Makefiles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B874EF51-C858-4BB9-97C3-D17755787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/>
              <a:t>Four types of variable assignments in a Makefile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“=“ </a:t>
            </a:r>
            <a:r>
              <a:rPr lang="mr-IN" sz="2000"/>
              <a:t>–</a:t>
            </a:r>
            <a:r>
              <a:rPr lang="en-US" sz="2000"/>
              <a:t> lazy assignment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“:=“ </a:t>
            </a:r>
            <a:r>
              <a:rPr lang="mr-IN" sz="2000"/>
              <a:t>–</a:t>
            </a:r>
            <a:r>
              <a:rPr lang="en-US" sz="2000"/>
              <a:t> immediate assignment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“?=“ </a:t>
            </a:r>
            <a:r>
              <a:rPr lang="mr-IN" sz="2000"/>
              <a:t>–</a:t>
            </a:r>
            <a:r>
              <a:rPr lang="en-US" sz="2000"/>
              <a:t> conditional assignment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“+=“ </a:t>
            </a:r>
            <a:r>
              <a:rPr lang="mr-IN" sz="2000"/>
              <a:t>–</a:t>
            </a:r>
            <a:r>
              <a:rPr lang="en-US" sz="2000"/>
              <a:t> concatenation</a:t>
            </a:r>
          </a:p>
          <a:p>
            <a:r>
              <a:rPr lang="en-US" sz="2000"/>
              <a:t>To use the value of any variable, surround the variable in parentheses or curly brackets and prepend a dollar sign:</a:t>
            </a:r>
          </a:p>
          <a:p>
            <a:pPr lvl="1"/>
            <a:r>
              <a:rPr lang="en-US" sz="2000"/>
              <a:t>$([variable]) or ${[variable]}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61BD7FD-D246-F843-8495-E283D0BF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13441B9-535B-D147-8D02-EE24C7CC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99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Assignment </a:t>
            </a:r>
            <a:r>
              <a:rPr lang="mr-IN" dirty="0"/>
              <a:t>–</a:t>
            </a:r>
            <a:r>
              <a:rPr lang="en-US" dirty="0"/>
              <a:t> “=“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lazily assigned using the “=“ operator are called recursively-expanded variables</a:t>
            </a:r>
          </a:p>
          <a:p>
            <a:r>
              <a:rPr lang="en-US" dirty="0"/>
              <a:t>Contents of the variable assignment are stored as-is, variables as variables, references as references</a:t>
            </a:r>
          </a:p>
          <a:p>
            <a:r>
              <a:rPr lang="en-US" dirty="0"/>
              <a:t>make waits to expand the variable’s references until the variable is being used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33" y="4955741"/>
            <a:ext cx="6198733" cy="140060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30496ED-358B-7944-9BAA-A19DC155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4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Assignment </a:t>
            </a:r>
            <a:r>
              <a:rPr lang="mr-IN" dirty="0"/>
              <a:t>–</a:t>
            </a:r>
            <a:r>
              <a:rPr lang="en-US" dirty="0"/>
              <a:t> “:=“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immediately assigned with “:=“ operator are called simply-expanded variables and behave like variables in C</a:t>
            </a:r>
          </a:p>
          <a:p>
            <a:r>
              <a:rPr lang="en-US" dirty="0"/>
              <a:t>Variable assignment is evaluated and the result assigned to the variable</a:t>
            </a:r>
          </a:p>
          <a:p>
            <a:r>
              <a:rPr lang="en-US" dirty="0"/>
              <a:t>If variable assignment is a variable reference, the reference is expanded before the assignment</a:t>
            </a:r>
          </a:p>
          <a:p>
            <a:r>
              <a:rPr lang="en-US" dirty="0"/>
              <a:t>Example: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D2BCE27-DEE0-0549-8FBE-0A42A0B62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78107C-F21D-C340-B039-0C0A4305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4952716"/>
            <a:ext cx="5562600" cy="122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06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Assignment </a:t>
            </a:r>
            <a:r>
              <a:rPr lang="mr-IN" dirty="0"/>
              <a:t>–</a:t>
            </a:r>
            <a:r>
              <a:rPr lang="en-US" dirty="0"/>
              <a:t> “?=“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“?=“ behaves like “=“, except assignment occurs if and only if the variable hasn’t been assigned a value yet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05" y="3381661"/>
            <a:ext cx="6946590" cy="160934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4205E7-5D3C-0445-86F4-448322BA2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FA55EEB-AC6C-444A-AA2D-687B21FF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3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 </a:t>
            </a:r>
            <a:r>
              <a:rPr lang="mr-IN" dirty="0"/>
              <a:t>–</a:t>
            </a:r>
            <a:r>
              <a:rPr lang="en-US" dirty="0"/>
              <a:t> “+=“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Behaves like “=“ if the variable in question hasn’t been defined</a:t>
            </a:r>
          </a:p>
          <a:p>
            <a:r>
              <a:rPr lang="en-US" dirty="0" smtClean="0"/>
              <a:t>Essentially adds extra text to a defined variable separated by space</a:t>
            </a:r>
            <a:endParaRPr lang="en-US" dirty="0"/>
          </a:p>
          <a:p>
            <a:r>
              <a:rPr lang="en-US" dirty="0" smtClean="0"/>
              <a:t>Example:</a:t>
            </a:r>
          </a:p>
          <a:p>
            <a:pPr lvl="2"/>
            <a:r>
              <a:rPr lang="en-US" dirty="0" smtClean="0"/>
              <a:t>x := foo</a:t>
            </a:r>
          </a:p>
          <a:p>
            <a:pPr lvl="2"/>
            <a:r>
              <a:rPr lang="en-US" dirty="0" smtClean="0"/>
              <a:t>x += bar</a:t>
            </a:r>
            <a:endParaRPr lang="en-US" dirty="0"/>
          </a:p>
          <a:p>
            <a:pPr lvl="1"/>
            <a:r>
              <a:rPr lang="en-US" dirty="0" smtClean="0"/>
              <a:t>Is equivalent to:</a:t>
            </a:r>
          </a:p>
          <a:p>
            <a:pPr lvl="2"/>
            <a:r>
              <a:rPr lang="en-US" dirty="0" smtClean="0"/>
              <a:t>x := foo</a:t>
            </a:r>
          </a:p>
          <a:p>
            <a:pPr lvl="2"/>
            <a:r>
              <a:rPr lang="en-US" dirty="0" smtClean="0"/>
              <a:t>x := $(x) bar</a:t>
            </a:r>
          </a:p>
          <a:p>
            <a:r>
              <a:rPr lang="en-US" dirty="0" smtClean="0"/>
              <a:t>Useful for adding debug flags like “-g” to defined compiler flags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28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Make automatically defines some special variables within the context of an individual rule</a:t>
            </a:r>
          </a:p>
          <a:p>
            <a:r>
              <a:rPr lang="en-US" sz="2000" dirty="0"/>
              <a:t>Some useful automatic variables:</a:t>
            </a:r>
          </a:p>
          <a:p>
            <a:pPr lvl="1"/>
            <a:r>
              <a:rPr lang="en-US" sz="2000" dirty="0"/>
              <a:t>”$@”: the name of the target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2000" dirty="0"/>
              <a:t>“$^”: list of all dependencies for target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“$?”: list of dependencies more recent than the target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“$&lt;“: the name of the first dependency</a:t>
            </a:r>
          </a:p>
          <a:p>
            <a:pPr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r="70952"/>
          <a:stretch/>
        </p:blipFill>
        <p:spPr>
          <a:xfrm>
            <a:off x="4888816" y="2567882"/>
            <a:ext cx="1537384" cy="489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814" y="3236441"/>
            <a:ext cx="6004233" cy="555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" r="52283"/>
          <a:stretch/>
        </p:blipFill>
        <p:spPr>
          <a:xfrm>
            <a:off x="7297033" y="3926793"/>
            <a:ext cx="2786768" cy="56201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B4C265E2-55C1-894D-A387-DEC60DB0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A88BB8AB-D17B-2646-9AFF-C21E1A680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814" y="4581194"/>
            <a:ext cx="1790700" cy="6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4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48A740BC-A0AA-45E0-B899-2AE9C6FE1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Commands, Compilers, and Compiler Flags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B874EF51-C858-4BB9-97C3-D17755787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/>
              <a:t>Variables are used to factor Makefiles to make them prettier and easier to maintain</a:t>
            </a:r>
          </a:p>
          <a:p>
            <a:r>
              <a:rPr lang="en-US" sz="2000"/>
              <a:t>Some standard Makefile variables used for compiling C programs:</a:t>
            </a:r>
          </a:p>
          <a:p>
            <a:pPr lvl="1"/>
            <a:r>
              <a:rPr lang="en-US" sz="2000"/>
              <a:t>CC </a:t>
            </a:r>
            <a:r>
              <a:rPr lang="mr-IN" sz="2000"/>
              <a:t>–</a:t>
            </a:r>
            <a:r>
              <a:rPr lang="en-US" sz="2000"/>
              <a:t> the C compiler to use (typically gcc or cc)</a:t>
            </a:r>
          </a:p>
          <a:p>
            <a:pPr lvl="1"/>
            <a:r>
              <a:rPr lang="en-US" sz="2000"/>
              <a:t>CFLAGS </a:t>
            </a:r>
            <a:r>
              <a:rPr lang="mr-IN" sz="2000"/>
              <a:t>–</a:t>
            </a:r>
            <a:r>
              <a:rPr lang="en-US" sz="2000"/>
              <a:t> a list of compiler flags (each flag is prefixed with a hypen “-”)</a:t>
            </a:r>
          </a:p>
          <a:p>
            <a:pPr lvl="2"/>
            <a:r>
              <a:rPr lang="en-US" dirty="0"/>
              <a:t>Some good flags to use when compiling C programs:</a:t>
            </a:r>
          </a:p>
          <a:p>
            <a:pPr lvl="3"/>
            <a:r>
              <a:rPr lang="en-US" sz="2000"/>
              <a:t>Wall, Wextra, Wpedantic, Werror, g</a:t>
            </a:r>
          </a:p>
          <a:p>
            <a:pPr lvl="2"/>
            <a:endParaRPr lang="en-US" dirty="0"/>
          </a:p>
          <a:p>
            <a:pPr lvl="1"/>
            <a:r>
              <a:rPr lang="en-US" sz="2000"/>
              <a:t>OBJECTS </a:t>
            </a:r>
            <a:r>
              <a:rPr lang="mr-IN" sz="2000"/>
              <a:t>–</a:t>
            </a:r>
            <a:r>
              <a:rPr lang="en-US" sz="2000"/>
              <a:t> a list of object files to build and link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D454255-4C80-7A40-BC1E-3D19D7564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9C274AE-90A8-834A-B6CA-D70D248D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77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can do so far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636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can we make this better?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50" y="1515918"/>
            <a:ext cx="5930900" cy="42291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1A406CD-9781-284D-B47B-18361E495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DD440A3-5A30-FF4A-AA75-86C4A757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5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/>
              <a:t>What’s the make program?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sz="2200"/>
              <a:t>A utility on most Unix systems that automatically builds executable programs and libraries from source code</a:t>
            </a:r>
          </a:p>
          <a:p>
            <a:r>
              <a:rPr lang="en-US" sz="2200"/>
              <a:t>Has several derivatives, one of which is GNU Make (gmake), the standard Make implementation on Linux/OSX (also on the UCSC Unix Timeshare)</a:t>
            </a:r>
          </a:p>
          <a:p>
            <a:r>
              <a:rPr lang="en-US" sz="2200"/>
              <a:t>Has a variety of command line flags/options to select from</a:t>
            </a:r>
          </a:p>
          <a:p>
            <a:r>
              <a:rPr lang="en-US" sz="2200"/>
              <a:t>Requires a Makefile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6179898-3788-B24E-86E6-2A94A9B87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83" r="2" b="314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6D3247B-C821-6541-8F52-EC2F1B7AE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C05621C-5A87-3A44-9FA3-2C881E38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3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shell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Communicates with the world outside of make</a:t>
            </a:r>
          </a:p>
          <a:p>
            <a:r>
              <a:rPr lang="en-US" dirty="0"/>
              <a:t>Performs command expansion: takes a shell command and evaluates to the output of the command</a:t>
            </a:r>
          </a:p>
          <a:p>
            <a:r>
              <a:rPr lang="en-US" dirty="0"/>
              <a:t>Newlines in command output are converted to spaces</a:t>
            </a:r>
          </a:p>
          <a:p>
            <a:r>
              <a:rPr lang="en-US" dirty="0"/>
              <a:t>A useful example of the shell function: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above example can also be done using the wildcard function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82" y="4512887"/>
            <a:ext cx="6954635" cy="47695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588D96-6D80-2D46-BE92-FD8C7EB69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01DEC21-1FD2-3A4D-96EC-03C75386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75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CD3FE8-42B6-0F49-9512-CD66084C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512246-EA4A-7C42-9306-968F25130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:= mean and how is it different from =?</a:t>
            </a:r>
          </a:p>
          <a:p>
            <a:pPr lvl="1"/>
            <a:r>
              <a:rPr lang="en-US" dirty="0"/>
              <a:t>I think I addressed this in slides 13 and 14 but if it needs to be more specific I can add another slide as a summary?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AA3641C-3EB9-6D48-98D8-C2B55EC90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EA85E8B-FEF2-454B-B56E-5F6EB6F2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70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wildcard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used in rules as the “*” operator, where its expanded by the shell</a:t>
            </a:r>
          </a:p>
          <a:p>
            <a:r>
              <a:rPr lang="en-US" dirty="0"/>
              <a:t>If used for a variable assignment, wildcard expansion doesn’t occur using “*” unless the wildcard function is explicitly specified</a:t>
            </a:r>
          </a:p>
          <a:p>
            <a:r>
              <a:rPr lang="en-US" dirty="0"/>
              <a:t>The previous example to get source files using wildcard:</a:t>
            </a:r>
          </a:p>
          <a:p>
            <a:endParaRPr lang="en-US" dirty="0"/>
          </a:p>
          <a:p>
            <a:r>
              <a:rPr lang="en-US" dirty="0"/>
              <a:t>A rule using a phony target to delete object files using wildcard: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82" y="4156364"/>
            <a:ext cx="6954635" cy="388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312" y="5268563"/>
            <a:ext cx="6957005" cy="110152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C264E65-6CC2-194E-8EB0-8C4E0EA94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BA7D699-BEAA-7045-A6C5-2B48BA15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71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patsubst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formatted as $(</a:t>
            </a:r>
            <a:r>
              <a:rPr lang="en-US" dirty="0" err="1"/>
              <a:t>patsubt</a:t>
            </a:r>
            <a:r>
              <a:rPr lang="en-US" dirty="0"/>
              <a:t> </a:t>
            </a:r>
            <a:r>
              <a:rPr lang="en-US" dirty="0" err="1"/>
              <a:t>pattern,replacement,text</a:t>
            </a:r>
            <a:r>
              <a:rPr lang="en-US" dirty="0"/>
              <a:t>) </a:t>
            </a:r>
          </a:p>
          <a:p>
            <a:r>
              <a:rPr lang="en-US" dirty="0"/>
              <a:t>Finds whitespace-separated words in [text] that match [pattern] and replaces them with [replacement]</a:t>
            </a:r>
          </a:p>
          <a:p>
            <a:r>
              <a:rPr lang="en-US" dirty="0"/>
              <a:t>An example of using </a:t>
            </a:r>
            <a:r>
              <a:rPr lang="en-US" dirty="0" err="1"/>
              <a:t>patsubst</a:t>
            </a:r>
            <a:r>
              <a:rPr lang="en-US" dirty="0"/>
              <a:t> to get a list of object files: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the above example uses the pattern match placeholder operator “%” instead of the wildcard operator “*”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50" y="4001294"/>
            <a:ext cx="7835900" cy="4826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869556-992D-4A40-9079-87E70CDA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207C57-A294-384A-AE25-11BCCC42E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00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68F016-1062-AF48-92B6-3DC9A211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3EFA247-8731-A24D-A35F-755F29CBD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some slides on patterns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4EAF073-B017-504A-9223-269184E9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F6434B7-FD67-BC40-852A-1E35B03C3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70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Utilizes the pattern match placeholder ”%”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r>
              <a:rPr lang="en-US" dirty="0"/>
              <a:t>When “make foo” is typed, this rule pattern matches to:</a:t>
            </a:r>
          </a:p>
          <a:p>
            <a:endParaRPr lang="en-US" dirty="0"/>
          </a:p>
          <a:p>
            <a:r>
              <a:rPr lang="en-US" dirty="0"/>
              <a:t>Note that automatic variables are needed to designate the first dependency and target names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399" y="2762923"/>
            <a:ext cx="2099733" cy="536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399" y="3858712"/>
            <a:ext cx="2099733" cy="46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10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Matching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Great for scalability (easier to apply one rule for many many files)</a:t>
            </a:r>
          </a:p>
          <a:p>
            <a:r>
              <a:rPr lang="en-US" sz="2400" dirty="0"/>
              <a:t>Doesn’t match every filename</a:t>
            </a:r>
          </a:p>
          <a:p>
            <a:r>
              <a:rPr lang="en-US" sz="2400" dirty="0"/>
              <a:t>Only executes if there’s a dependency that needs to be created which matches the rule</a:t>
            </a:r>
          </a:p>
          <a:p>
            <a:r>
              <a:rPr lang="en-US" sz="2400" dirty="0"/>
              <a:t>Example: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Running “make foo” looks for “</a:t>
            </a:r>
            <a:r>
              <a:rPr lang="en-US" sz="2400" dirty="0" err="1"/>
              <a:t>foo.o</a:t>
            </a:r>
            <a:r>
              <a:rPr lang="en-US" sz="2400" dirty="0"/>
              <a:t>”, so the rule becomes </a:t>
            </a:r>
            <a:r>
              <a:rPr lang="en-US" sz="2400" dirty="0" err="1"/>
              <a:t>foo.o</a:t>
            </a:r>
            <a:r>
              <a:rPr lang="en-US" sz="2400" dirty="0"/>
              <a:t>: </a:t>
            </a:r>
            <a:r>
              <a:rPr lang="en-US" sz="2400" dirty="0" err="1"/>
              <a:t>foo.c</a:t>
            </a:r>
            <a:endParaRPr lang="en-US" sz="2400" dirty="0"/>
          </a:p>
          <a:p>
            <a:r>
              <a:rPr lang="en-US" sz="2400" dirty="0"/>
              <a:t>Even if there are other C files in the directory, the pattern matching isn’t executed</a:t>
            </a:r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804" y="3747294"/>
            <a:ext cx="1510392" cy="102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85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48A740BC-A0AA-45E0-B899-2AE9C6FE1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“*” vs “%”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B874EF51-C858-4BB9-97C3-D17755787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1700"/>
              <a:t>Difference is that “*” performs expansion and “%” serves as a pattern match placeholder</a:t>
            </a:r>
          </a:p>
          <a:p>
            <a:r>
              <a:rPr lang="en-US" sz="1700"/>
              <a:t>Consider the previous example where object filenames are generated by source filenames:</a:t>
            </a:r>
          </a:p>
          <a:p>
            <a:pPr lvl="1"/>
            <a:r>
              <a:rPr lang="en-US" sz="1700"/>
              <a:t>$(wildcard *.c) performs wildcard expansion to get all the source files</a:t>
            </a:r>
          </a:p>
          <a:p>
            <a:pPr lvl="1"/>
            <a:r>
              <a:rPr lang="en-US" sz="1700"/>
              <a:t>%.c makes % match all text leading up to “.c”</a:t>
            </a:r>
          </a:p>
          <a:p>
            <a:pPr lvl="1"/>
            <a:r>
              <a:rPr lang="en-US" sz="1700"/>
              <a:t>“.c” is then replaced by “.o” in all instances of a match from %.c</a:t>
            </a:r>
          </a:p>
          <a:p>
            <a:r>
              <a:rPr lang="en-US" sz="1700"/>
              <a:t>The previous example can also be written as:</a:t>
            </a:r>
          </a:p>
          <a:p>
            <a:pPr lvl="1"/>
            <a:r>
              <a:rPr lang="en-US" sz="1700"/>
              <a:t>OBJ = $(SRC:.c=.o)</a:t>
            </a:r>
          </a:p>
          <a:p>
            <a:pPr lvl="2"/>
            <a:r>
              <a:rPr lang="en-US" sz="1700"/>
              <a:t>This effectively replaces “.c” with “.o”, which is more intuitive, but patsubst is good to know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E7680F8-FC07-E144-819E-03616C214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42327E6-9376-8C40-86C1-271FA2E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07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7684"/>
          </a:xfrm>
        </p:spPr>
        <p:txBody>
          <a:bodyPr>
            <a:normAutofit/>
          </a:bodyPr>
          <a:lstStyle/>
          <a:p>
            <a:r>
              <a:rPr lang="en-US" dirty="0"/>
              <a:t>Example of a generic </a:t>
            </a:r>
            <a:r>
              <a:rPr lang="en-US" dirty="0" err="1"/>
              <a:t>Makefile</a:t>
            </a:r>
            <a:r>
              <a:rPr lang="en-US" dirty="0"/>
              <a:t> that works for many simple programs: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440969"/>
            <a:ext cx="5435600" cy="3810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78E9A93-0F47-244E-8471-E20860CAE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F35A161-637B-E446-8AB9-6900F53AE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01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019557-9192-D148-836D-F2E764793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34D9B3-BF0A-0642-88BB-40CF8165F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a slide discussing the idea of dependencies</a:t>
            </a:r>
          </a:p>
          <a:p>
            <a:r>
              <a:rPr lang="en-US" dirty="0"/>
              <a:t>These dependencies form a directed graph</a:t>
            </a:r>
          </a:p>
          <a:p>
            <a:r>
              <a:rPr lang="en-US" dirty="0"/>
              <a:t>You first do the thing that has NO dependencies</a:t>
            </a:r>
          </a:p>
          <a:p>
            <a:pPr lvl="1"/>
            <a:r>
              <a:rPr lang="en-US" dirty="0"/>
              <a:t>That removes that from the things that depend on it</a:t>
            </a:r>
          </a:p>
          <a:p>
            <a:pPr lvl="1"/>
            <a:r>
              <a:rPr lang="en-US" dirty="0"/>
              <a:t>Now you can do those things</a:t>
            </a:r>
          </a:p>
          <a:p>
            <a:r>
              <a:rPr lang="en-US" dirty="0"/>
              <a:t>This is called topological ordering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BBF5A5C-88BF-024A-BAB3-6AADF98D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73F9134-29B9-5745-9E10-F6D8E639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72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A67B5B4-3A24-436E-B663-1B2EBFF8A0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xmlns="" id="{987FDF89-C993-41F4-A1B8-DBAFF16008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xmlns="" id="{64E585EA-75FD-4025-8270-F66A58A15C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Some useful make flags/options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-C [dir], --directory=[dir]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Changes to directory [dir] before looking/running any Makefiles</a:t>
            </a:r>
          </a:p>
          <a:p>
            <a:r>
              <a:rPr lang="en-US" sz="2000">
                <a:solidFill>
                  <a:srgbClr val="FFFFFF"/>
                </a:solidFill>
              </a:rPr>
              <a:t>-d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Print debug information in addition to any normal processing information</a:t>
            </a:r>
          </a:p>
          <a:p>
            <a:r>
              <a:rPr lang="en-US" sz="2000">
                <a:solidFill>
                  <a:srgbClr val="FFFFFF"/>
                </a:solidFill>
              </a:rPr>
              <a:t>-f [file], --file=[file], --makefile=[file]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Specifies [file] to be read as the Makefile</a:t>
            </a:r>
          </a:p>
          <a:p>
            <a:r>
              <a:rPr lang="en-US" sz="2000">
                <a:solidFill>
                  <a:srgbClr val="FFFFFF"/>
                </a:solidFill>
              </a:rPr>
              <a:t>-I [dir], --include-dir=[dir]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Specifies [dir] to be a directory to search in for Makefiles</a:t>
            </a:r>
          </a:p>
          <a:p>
            <a:r>
              <a:rPr lang="en-US" sz="2000">
                <a:solidFill>
                  <a:srgbClr val="FFFFFF"/>
                </a:solidFill>
              </a:rPr>
              <a:t>--warn-undefined-variables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Warns about referencing of undefined variables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DF96806-7756-A942-8DEF-AFE1D2449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90C7FBC-BD6B-114B-9EF3-41E6BD43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7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48A740BC-A0AA-45E0-B899-2AE9C6FE1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What’s a Makefile?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B874EF51-C858-4BB9-97C3-D17755787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/>
              <a:t>Plaintext file that contains instructions for the make program</a:t>
            </a:r>
          </a:p>
          <a:p>
            <a:r>
              <a:rPr lang="en-US" sz="2000"/>
              <a:t>Typically resides in the same directory as source code and is named “Makefile”</a:t>
            </a:r>
          </a:p>
          <a:p>
            <a:r>
              <a:rPr lang="en-US" sz="2000"/>
              <a:t>Composed of rules</a:t>
            </a:r>
          </a:p>
          <a:p>
            <a:endParaRPr lang="en-US" sz="2000"/>
          </a:p>
          <a:p>
            <a:pPr marL="0" indent="0">
              <a:buNone/>
            </a:pPr>
            <a:r>
              <a:rPr lang="en-US" sz="2000"/>
              <a:t>”A makefile is just a directed acyclic graph” </a:t>
            </a:r>
            <a:r>
              <a:rPr lang="mr-IN" sz="2000"/>
              <a:t>–</a:t>
            </a:r>
            <a:r>
              <a:rPr lang="en-US" sz="2000"/>
              <a:t> Darrell Long,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D4B5EBE-34DE-4E4F-BC07-7722AF49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7BB40B3-56B7-DF4A-ADF5-ACD8C0A0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51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rule?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Associated with/composed of the following: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target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set of dependencies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set of commands</a:t>
            </a:r>
          </a:p>
          <a:p>
            <a:r>
              <a:rPr lang="en-US" dirty="0"/>
              <a:t>General structure of a rule: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540" y="4224482"/>
            <a:ext cx="5330075" cy="106970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D376D74-A06D-BA49-B854-D1BD682E8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A6AE577-CC81-6F4F-BF66-079F8F61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88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48A740BC-A0AA-45E0-B899-2AE9C6FE1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What’s a target?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B874EF51-C858-4BB9-97C3-D17755787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/>
              <a:t>Basically the name of a rule</a:t>
            </a:r>
          </a:p>
          <a:p>
            <a:r>
              <a:rPr lang="en-US" sz="2000"/>
              <a:t>Users specify which target to make by running “make [target]”</a:t>
            </a:r>
          </a:p>
          <a:p>
            <a:r>
              <a:rPr lang="en-US" sz="2000"/>
              <a:t>Usually the name of the file that is generated by executing the rule’s commands, but can also be a name of an action to perform (a phony target)</a:t>
            </a:r>
          </a:p>
          <a:p>
            <a:r>
              <a:rPr lang="en-US" sz="2000"/>
              <a:t>If a target isn’t specified on the command line, make defaults to making the first rule</a:t>
            </a:r>
          </a:p>
          <a:p>
            <a:pPr lvl="1"/>
            <a:r>
              <a:rPr lang="en-US" sz="2000"/>
              <a:t>Users can designate a default make target using .DEFAULT_GOAL := [target]</a:t>
            </a:r>
          </a:p>
          <a:p>
            <a:endParaRPr lang="en-US" sz="2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22264E7-5C70-8148-87A9-C8F02AA3A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C70CFB8-AF5B-DF41-8A75-C26BF0A0E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19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phony target?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target that, when its rule is executed, doesn’t produce a file with the same name</a:t>
            </a:r>
          </a:p>
          <a:p>
            <a:r>
              <a:rPr lang="en-US" dirty="0"/>
              <a:t>Important since it prevents make from erroneously checking for files since real and phony targets are now differentiated</a:t>
            </a:r>
          </a:p>
          <a:p>
            <a:r>
              <a:rPr lang="en-US" dirty="0"/>
              <a:t>A phony target is marked as phony by simply having “.PHONY [target]” directly above itself</a:t>
            </a:r>
          </a:p>
          <a:p>
            <a:r>
              <a:rPr lang="en-US" dirty="0"/>
              <a:t>Example of a phony target: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97" y="5210374"/>
            <a:ext cx="6957005" cy="11015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E172400-616D-C145-8755-9AAB2D977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9136BF7-D31F-4344-9CE6-34328A1A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3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A67B5B4-3A24-436E-B663-1B2EBFF8A0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xmlns="" id="{987FDF89-C993-41F4-A1B8-DBAFF16008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xmlns="" id="{64E585EA-75FD-4025-8270-F66A58A15C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Some conventional phony targets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clean: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Removes any files produced by running a make command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Be careful to only remove executables and object files, not source code</a:t>
            </a:r>
          </a:p>
          <a:p>
            <a:r>
              <a:rPr lang="en-US" sz="2000">
                <a:solidFill>
                  <a:srgbClr val="FFFFFF"/>
                </a:solidFill>
              </a:rPr>
              <a:t>all: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Usually consists of a list of dependencies which includes all the rules defined in the Makefile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Usually placed as the first rule so running “make” defaults to executing 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50F9A8-EA56-B147-9AE1-2156D019A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C3FCB9D-93E7-3143-811C-8F7130CE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6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1772</Words>
  <Application>Microsoft Macintosh PowerPoint</Application>
  <PresentationFormat>Widescreen</PresentationFormat>
  <Paragraphs>239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Calibri Light</vt:lpstr>
      <vt:lpstr>Courier</vt:lpstr>
      <vt:lpstr>Mangal</vt:lpstr>
      <vt:lpstr>Arial</vt:lpstr>
      <vt:lpstr>Office Theme</vt:lpstr>
      <vt:lpstr>Introduction to Make</vt:lpstr>
      <vt:lpstr>What’s the make program?</vt:lpstr>
      <vt:lpstr>PowerPoint Presentation</vt:lpstr>
      <vt:lpstr>Some useful make flags/options</vt:lpstr>
      <vt:lpstr>What’s a Makefile?</vt:lpstr>
      <vt:lpstr>What’s a rule?</vt:lpstr>
      <vt:lpstr>What’s a target?</vt:lpstr>
      <vt:lpstr>What’s a phony target?</vt:lpstr>
      <vt:lpstr>Some conventional phony targets</vt:lpstr>
      <vt:lpstr>What’s a dependency?</vt:lpstr>
      <vt:lpstr>What’s a command?</vt:lpstr>
      <vt:lpstr>Variables in Makefiles</vt:lpstr>
      <vt:lpstr>Lazy Assignment – “=“</vt:lpstr>
      <vt:lpstr>Immediate Assignment – “:=“</vt:lpstr>
      <vt:lpstr>Conditional Assignment – “?=“</vt:lpstr>
      <vt:lpstr>Concatenation – “+=“</vt:lpstr>
      <vt:lpstr>Automatic Variables</vt:lpstr>
      <vt:lpstr>Commands, Compilers, and Compiler Flags</vt:lpstr>
      <vt:lpstr>What we can do so far</vt:lpstr>
      <vt:lpstr>The shell function</vt:lpstr>
      <vt:lpstr>PowerPoint Presentation</vt:lpstr>
      <vt:lpstr>The wildcard function</vt:lpstr>
      <vt:lpstr>The patsubst function</vt:lpstr>
      <vt:lpstr>PowerPoint Presentation</vt:lpstr>
      <vt:lpstr>Pattern matching</vt:lpstr>
      <vt:lpstr>Pattern Matching (cont’d)</vt:lpstr>
      <vt:lpstr>“*” vs “%”</vt:lpstr>
      <vt:lpstr>Putting it all together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Make</dc:title>
  <dc:creator>Darrell Long</dc:creator>
  <cp:lastModifiedBy>Eugene Chou</cp:lastModifiedBy>
  <cp:revision>5</cp:revision>
  <dcterms:created xsi:type="dcterms:W3CDTF">2019-08-04T05:42:03Z</dcterms:created>
  <dcterms:modified xsi:type="dcterms:W3CDTF">2019-08-28T18:20:04Z</dcterms:modified>
</cp:coreProperties>
</file>